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Neue Machina Ultra-Bold" charset="1" panose="00000900000000000000"/>
      <p:regular r:id="rId16"/>
    </p:embeddedFont>
    <p:embeddedFont>
      <p:font typeface="PT Sans" charset="1" panose="020B0503020203020204"/>
      <p:regular r:id="rId17"/>
    </p:embeddedFont>
    <p:embeddedFont>
      <p:font typeface="Arial" charset="1" panose="020B0502020202020204"/>
      <p:regular r:id="rId18"/>
    </p:embeddedFont>
    <p:embeddedFont>
      <p:font typeface="Arial Bold" charset="1" panose="020B0802020202020204"/>
      <p:regular r:id="rId19"/>
    </p:embeddedFont>
    <p:embeddedFont>
      <p:font typeface="Canva Sans" charset="1" panose="020B05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02" r="0" b="-849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81901" y="3961765"/>
            <a:ext cx="14724197" cy="251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99" indent="-431800" lvl="1">
              <a:lnSpc>
                <a:spcPts val="3199"/>
              </a:lnSpc>
              <a:buFont typeface="Arial"/>
              <a:buChar char="•"/>
            </a:pPr>
          </a:p>
          <a:p>
            <a:pPr algn="ctr" marL="1165852" indent="-582926" lvl="1">
              <a:lnSpc>
                <a:spcPts val="4319"/>
              </a:lnSpc>
              <a:buFont typeface="Arial"/>
              <a:buChar char="•"/>
            </a:pPr>
            <a:r>
              <a:rPr lang="en-US" b="true" sz="5399">
                <a:solidFill>
                  <a:srgbClr val="15342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Artificial Intelligence for Preci</a:t>
            </a:r>
            <a:r>
              <a:rPr lang="en-US" b="true" sz="5399">
                <a:solidFill>
                  <a:srgbClr val="15342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sion Agriculture &amp; Combating Water Waste in Jordan: Towards Resource Sustainability &amp; Food Security</a:t>
            </a:r>
          </a:p>
          <a:p>
            <a:pPr algn="ctr">
              <a:lnSpc>
                <a:spcPts val="343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8771955" y="9210675"/>
            <a:ext cx="744090" cy="47625"/>
            <a:chOff x="0" y="0"/>
            <a:chExt cx="195974" cy="125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974" cy="12543"/>
            </a:xfrm>
            <a:custGeom>
              <a:avLst/>
              <a:gdLst/>
              <a:ahLst/>
              <a:cxnLst/>
              <a:rect r="r" b="b" t="t" l="l"/>
              <a:pathLst>
                <a:path h="12543" w="195974">
                  <a:moveTo>
                    <a:pt x="6272" y="0"/>
                  </a:moveTo>
                  <a:lnTo>
                    <a:pt x="189703" y="0"/>
                  </a:lnTo>
                  <a:cubicBezTo>
                    <a:pt x="191366" y="0"/>
                    <a:pt x="192961" y="661"/>
                    <a:pt x="194137" y="1837"/>
                  </a:cubicBezTo>
                  <a:cubicBezTo>
                    <a:pt x="195313" y="3013"/>
                    <a:pt x="195974" y="4608"/>
                    <a:pt x="195974" y="6272"/>
                  </a:cubicBezTo>
                  <a:lnTo>
                    <a:pt x="195974" y="6272"/>
                  </a:lnTo>
                  <a:cubicBezTo>
                    <a:pt x="195974" y="7935"/>
                    <a:pt x="195313" y="9530"/>
                    <a:pt x="194137" y="10706"/>
                  </a:cubicBezTo>
                  <a:cubicBezTo>
                    <a:pt x="192961" y="11882"/>
                    <a:pt x="191366" y="12543"/>
                    <a:pt x="189703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DAE1D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195974" cy="12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1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795" y="5647819"/>
            <a:ext cx="11617893" cy="4639181"/>
            <a:chOff x="0" y="0"/>
            <a:chExt cx="3059857" cy="12218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59856" cy="1221842"/>
            </a:xfrm>
            <a:custGeom>
              <a:avLst/>
              <a:gdLst/>
              <a:ahLst/>
              <a:cxnLst/>
              <a:rect r="r" b="b" t="t" l="l"/>
              <a:pathLst>
                <a:path h="1221842" w="3059856">
                  <a:moveTo>
                    <a:pt x="0" y="0"/>
                  </a:moveTo>
                  <a:lnTo>
                    <a:pt x="3059856" y="0"/>
                  </a:lnTo>
                  <a:lnTo>
                    <a:pt x="3059856" y="1221842"/>
                  </a:lnTo>
                  <a:lnTo>
                    <a:pt x="0" y="1221842"/>
                  </a:lnTo>
                  <a:close/>
                </a:path>
              </a:pathLst>
            </a:custGeom>
            <a:solidFill>
              <a:srgbClr val="1534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059857" cy="1240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32921" y="8162104"/>
            <a:ext cx="5943802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2099" spc="-146" b="true">
                <a:solidFill>
                  <a:srgbClr val="DAE1DE"/>
                </a:solidFill>
                <a:latin typeface="Arial Bold"/>
                <a:ea typeface="Arial Bold"/>
                <a:cs typeface="Arial Bold"/>
                <a:sym typeface="Arial Bold"/>
              </a:rPr>
              <a:t>Get In Touch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7100" y="6095108"/>
            <a:ext cx="9484269" cy="197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4"/>
              </a:lnSpc>
            </a:pPr>
            <a:r>
              <a:rPr lang="en-US" sz="3339" spc="-156" strike="noStrike" u="none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Thank you for y</a:t>
            </a:r>
            <a:r>
              <a:rPr lang="en-US" sz="3339" spc="-156" strike="noStrike" u="none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our time and attention.</a:t>
            </a:r>
          </a:p>
          <a:p>
            <a:pPr algn="l" marL="0" indent="0" lvl="0">
              <a:lnSpc>
                <a:spcPts val="3774"/>
              </a:lnSpc>
            </a:pPr>
            <a:r>
              <a:rPr lang="en-US" sz="3339" spc="-156" strike="noStrike" u="none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We welcome your questions and feedback.</a:t>
            </a:r>
          </a:p>
          <a:p>
            <a:pPr algn="l" marL="0" indent="0" lvl="0">
              <a:lnSpc>
                <a:spcPts val="3774"/>
              </a:lnSpc>
            </a:pPr>
            <a:r>
              <a:rPr lang="en-US" sz="3339" spc="-156" strike="noStrike" u="none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Let's work together for a water-secure future.</a:t>
            </a:r>
          </a:p>
          <a:p>
            <a:pPr algn="l" marL="0" indent="0" lvl="0">
              <a:lnSpc>
                <a:spcPts val="3774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1617893" y="2290554"/>
            <a:ext cx="6670107" cy="7996446"/>
            <a:chOff x="0" y="0"/>
            <a:chExt cx="1033374" cy="12388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3374" cy="1238859"/>
            </a:xfrm>
            <a:custGeom>
              <a:avLst/>
              <a:gdLst/>
              <a:ahLst/>
              <a:cxnLst/>
              <a:rect r="r" b="b" t="t" l="l"/>
              <a:pathLst>
                <a:path h="1238859" w="1033374">
                  <a:moveTo>
                    <a:pt x="0" y="0"/>
                  </a:moveTo>
                  <a:lnTo>
                    <a:pt x="1033374" y="0"/>
                  </a:lnTo>
                  <a:lnTo>
                    <a:pt x="1033374" y="1238859"/>
                  </a:lnTo>
                  <a:lnTo>
                    <a:pt x="0" y="1238859"/>
                  </a:lnTo>
                  <a:close/>
                </a:path>
              </a:pathLst>
            </a:custGeom>
            <a:blipFill>
              <a:blip r:embed="rId2"/>
              <a:stretch>
                <a:fillRect l="-22879" t="0" r="-56722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8881500"/>
            <a:ext cx="376800" cy="376800"/>
          </a:xfrm>
          <a:custGeom>
            <a:avLst/>
            <a:gdLst/>
            <a:ahLst/>
            <a:cxnLst/>
            <a:rect r="r" b="b" t="t" l="l"/>
            <a:pathLst>
              <a:path h="376800" w="376800">
                <a:moveTo>
                  <a:pt x="0" y="0"/>
                </a:moveTo>
                <a:lnTo>
                  <a:pt x="376800" y="0"/>
                </a:lnTo>
                <a:lnTo>
                  <a:pt x="376800" y="376800"/>
                </a:lnTo>
                <a:lnTo>
                  <a:pt x="0" y="37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76723" y="8850168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56073" y="8896863"/>
            <a:ext cx="1589987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+962775575322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25566" y="8885149"/>
            <a:ext cx="2602259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holimat6@gmail.com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20966"/>
            <a:ext cx="9158450" cy="2478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35"/>
              </a:lnSpc>
              <a:spcBef>
                <a:spcPct val="0"/>
              </a:spcBef>
            </a:pPr>
            <a:r>
              <a:rPr lang="en-US" b="true" sz="10544" spc="-949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Questions &amp; Discussion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1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939451"/>
            <a:ext cx="9144000" cy="3318849"/>
            <a:chOff x="0" y="0"/>
            <a:chExt cx="2408296" cy="874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874100"/>
            </a:xfrm>
            <a:custGeom>
              <a:avLst/>
              <a:gdLst/>
              <a:ahLst/>
              <a:cxnLst/>
              <a:rect r="r" b="b" t="t" l="l"/>
              <a:pathLst>
                <a:path h="874100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874100"/>
                  </a:lnTo>
                  <a:lnTo>
                    <a:pt x="0" y="874100"/>
                  </a:lnTo>
                  <a:close/>
                </a:path>
              </a:pathLst>
            </a:custGeom>
            <a:solidFill>
              <a:srgbClr val="1534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408296" cy="893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50456" y="7093853"/>
            <a:ext cx="7925200" cy="138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8"/>
              </a:lnSpc>
            </a:pPr>
            <a:r>
              <a:rPr lang="en-US" sz="6397" spc="-575">
                <a:solidFill>
                  <a:srgbClr val="DAE1DE"/>
                </a:solidFill>
                <a:latin typeface="PT Sans"/>
                <a:ea typeface="PT Sans"/>
                <a:cs typeface="PT Sans"/>
                <a:sym typeface="PT Sans"/>
              </a:rPr>
              <a:t>A Critical Environmental &amp; Social Challenge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1616413"/>
            <a:ext cx="9144000" cy="4323039"/>
            <a:chOff x="0" y="0"/>
            <a:chExt cx="1416645" cy="669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6645" cy="669752"/>
            </a:xfrm>
            <a:custGeom>
              <a:avLst/>
              <a:gdLst/>
              <a:ahLst/>
              <a:cxnLst/>
              <a:rect r="r" b="b" t="t" l="l"/>
              <a:pathLst>
                <a:path h="669752" w="1416645">
                  <a:moveTo>
                    <a:pt x="0" y="0"/>
                  </a:moveTo>
                  <a:lnTo>
                    <a:pt x="1416645" y="0"/>
                  </a:lnTo>
                  <a:lnTo>
                    <a:pt x="1416645" y="669752"/>
                  </a:lnTo>
                  <a:lnTo>
                    <a:pt x="0" y="669752"/>
                  </a:lnTo>
                  <a:close/>
                </a:path>
              </a:pathLst>
            </a:custGeom>
            <a:blipFill>
              <a:blip r:embed="rId2"/>
              <a:stretch>
                <a:fillRect l="0" t="-84918" r="0" b="-26599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443835" y="8096627"/>
            <a:ext cx="634861" cy="634861"/>
          </a:xfrm>
          <a:custGeom>
            <a:avLst/>
            <a:gdLst/>
            <a:ahLst/>
            <a:cxnLst/>
            <a:rect r="r" b="b" t="t" l="l"/>
            <a:pathLst>
              <a:path h="634861" w="634861">
                <a:moveTo>
                  <a:pt x="0" y="0"/>
                </a:moveTo>
                <a:lnTo>
                  <a:pt x="634861" y="0"/>
                </a:lnTo>
                <a:lnTo>
                  <a:pt x="634861" y="634861"/>
                </a:lnTo>
                <a:lnTo>
                  <a:pt x="0" y="634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50456" y="6437688"/>
            <a:ext cx="7028240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2099" spc="-146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Jordan's Water Scarcity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30955" y="1924530"/>
            <a:ext cx="7028345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9"/>
              </a:lnSpc>
            </a:pPr>
            <a:r>
              <a:rPr lang="en-US" sz="1899" spc="-132">
                <a:solidFill>
                  <a:srgbClr val="15342D"/>
                </a:solidFill>
                <a:latin typeface="Arial"/>
                <a:ea typeface="Arial"/>
                <a:cs typeface="Arial"/>
                <a:sym typeface="Arial"/>
              </a:rPr>
              <a:t>Jordan is one of the most water-scarce countries globally. It possesses far below the international water poverty line (e.g., less than 80 cubic meters per capita annually vs. 500 m³).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30955" y="1597363"/>
            <a:ext cx="7028345" cy="28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799" spc="-125" b="tru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Extreme Water Poverty: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30955" y="3431938"/>
            <a:ext cx="7028345" cy="55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9"/>
              </a:lnSpc>
            </a:pPr>
            <a:r>
              <a:rPr lang="en-US" sz="1899" spc="-132">
                <a:solidFill>
                  <a:srgbClr val="15342D"/>
                </a:solidFill>
                <a:latin typeface="Arial"/>
                <a:ea typeface="Arial"/>
                <a:cs typeface="Arial"/>
                <a:sym typeface="Arial"/>
              </a:rPr>
              <a:t>Driven by rapid population growth, regional crises leading to refugee influxes, and expanding economic sectors like agriculture and industry.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30955" y="3104278"/>
            <a:ext cx="7028345" cy="28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799" spc="-125" b="tru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Escalating Demand: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30955" y="4715192"/>
            <a:ext cx="7028345" cy="55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9"/>
              </a:lnSpc>
            </a:pPr>
            <a:r>
              <a:rPr lang="en-US" sz="1899" spc="-132">
                <a:solidFill>
                  <a:srgbClr val="15342D"/>
                </a:solidFill>
                <a:latin typeface="Arial"/>
                <a:ea typeface="Arial"/>
                <a:cs typeface="Arial"/>
                <a:sym typeface="Arial"/>
              </a:rPr>
              <a:t>Over-reliance on non-renewable groundwater and highly variable surface water sources, leading to unsustainable exploitation.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30955" y="4351418"/>
            <a:ext cx="7028345" cy="28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799" spc="-125" b="tru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Depleting Resources: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30955" y="5634672"/>
            <a:ext cx="7028345" cy="28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799" spc="-125" b="tru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Significant Water Losses: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30955" y="5962332"/>
            <a:ext cx="7028345" cy="55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9"/>
              </a:lnSpc>
            </a:pPr>
            <a:r>
              <a:rPr lang="en-US" sz="1899" spc="-132">
                <a:solidFill>
                  <a:srgbClr val="15342D"/>
                </a:solidFill>
                <a:latin typeface="Arial"/>
                <a:ea typeface="Arial"/>
                <a:cs typeface="Arial"/>
                <a:sym typeface="Arial"/>
              </a:rPr>
              <a:t>High rates of Non-Revenue Water (NRW) from aging infrastructure and inefficient practices contribute to substantial water wastage.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30955" y="6881812"/>
            <a:ext cx="7028345" cy="28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799" spc="-125" b="tru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ESG Relevance: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30955" y="7247572"/>
            <a:ext cx="7028345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9"/>
              </a:lnSpc>
            </a:pPr>
            <a:r>
              <a:rPr lang="en-US" sz="1899" spc="-132">
                <a:solidFill>
                  <a:srgbClr val="15342D"/>
                </a:solidFill>
                <a:latin typeface="Arial"/>
                <a:ea typeface="Arial"/>
                <a:cs typeface="Arial"/>
                <a:sym typeface="Arial"/>
              </a:rPr>
              <a:t>This crisis severely impacts environmental sustainability, social well-being (food security, health), and requires robust governance for effective resource management.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1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08041" y="6036680"/>
            <a:ext cx="4949682" cy="4169940"/>
            <a:chOff x="0" y="0"/>
            <a:chExt cx="1303620" cy="10982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3620" cy="1098256"/>
            </a:xfrm>
            <a:custGeom>
              <a:avLst/>
              <a:gdLst/>
              <a:ahLst/>
              <a:cxnLst/>
              <a:rect r="r" b="b" t="t" l="l"/>
              <a:pathLst>
                <a:path h="1098256" w="1303620">
                  <a:moveTo>
                    <a:pt x="0" y="0"/>
                  </a:moveTo>
                  <a:lnTo>
                    <a:pt x="1303620" y="0"/>
                  </a:lnTo>
                  <a:lnTo>
                    <a:pt x="1303620" y="1098256"/>
                  </a:lnTo>
                  <a:lnTo>
                    <a:pt x="0" y="1098256"/>
                  </a:lnTo>
                  <a:close/>
                </a:path>
              </a:pathLst>
            </a:custGeom>
            <a:solidFill>
              <a:srgbClr val="1534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303620" cy="111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51179" y="6036680"/>
            <a:ext cx="4949682" cy="4169940"/>
            <a:chOff x="0" y="0"/>
            <a:chExt cx="1303620" cy="10982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3620" cy="1098256"/>
            </a:xfrm>
            <a:custGeom>
              <a:avLst/>
              <a:gdLst/>
              <a:ahLst/>
              <a:cxnLst/>
              <a:rect r="r" b="b" t="t" l="l"/>
              <a:pathLst>
                <a:path h="1098256" w="1303620">
                  <a:moveTo>
                    <a:pt x="0" y="0"/>
                  </a:moveTo>
                  <a:lnTo>
                    <a:pt x="1303620" y="0"/>
                  </a:lnTo>
                  <a:lnTo>
                    <a:pt x="1303620" y="1098256"/>
                  </a:lnTo>
                  <a:lnTo>
                    <a:pt x="0" y="1098256"/>
                  </a:lnTo>
                  <a:close/>
                </a:path>
              </a:pathLst>
            </a:custGeom>
            <a:solidFill>
              <a:srgbClr val="15342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303620" cy="111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2324" y="6036680"/>
            <a:ext cx="4445034" cy="4169940"/>
            <a:chOff x="0" y="0"/>
            <a:chExt cx="1170709" cy="10982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0708" cy="1098256"/>
            </a:xfrm>
            <a:custGeom>
              <a:avLst/>
              <a:gdLst/>
              <a:ahLst/>
              <a:cxnLst/>
              <a:rect r="r" b="b" t="t" l="l"/>
              <a:pathLst>
                <a:path h="1098256" w="1170708">
                  <a:moveTo>
                    <a:pt x="0" y="0"/>
                  </a:moveTo>
                  <a:lnTo>
                    <a:pt x="1170708" y="0"/>
                  </a:lnTo>
                  <a:lnTo>
                    <a:pt x="1170708" y="1098256"/>
                  </a:lnTo>
                  <a:lnTo>
                    <a:pt x="0" y="1098256"/>
                  </a:lnTo>
                  <a:close/>
                </a:path>
              </a:pathLst>
            </a:custGeom>
            <a:solidFill>
              <a:srgbClr val="15342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170709" cy="111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697358" y="6036680"/>
            <a:ext cx="4446642" cy="4169940"/>
            <a:chOff x="0" y="0"/>
            <a:chExt cx="1171132" cy="10982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71132" cy="1098256"/>
            </a:xfrm>
            <a:custGeom>
              <a:avLst/>
              <a:gdLst/>
              <a:ahLst/>
              <a:cxnLst/>
              <a:rect r="r" b="b" t="t" l="l"/>
              <a:pathLst>
                <a:path h="1098256" w="1171132">
                  <a:moveTo>
                    <a:pt x="0" y="0"/>
                  </a:moveTo>
                  <a:lnTo>
                    <a:pt x="1171132" y="0"/>
                  </a:lnTo>
                  <a:lnTo>
                    <a:pt x="1171132" y="1098256"/>
                  </a:lnTo>
                  <a:lnTo>
                    <a:pt x="0" y="1098256"/>
                  </a:lnTo>
                  <a:close/>
                </a:path>
              </a:pathLst>
            </a:custGeom>
            <a:solidFill>
              <a:srgbClr val="15342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171132" cy="111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223505" y="1397939"/>
            <a:ext cx="870918" cy="870918"/>
          </a:xfrm>
          <a:custGeom>
            <a:avLst/>
            <a:gdLst/>
            <a:ahLst/>
            <a:cxnLst/>
            <a:rect r="r" b="b" t="t" l="l"/>
            <a:pathLst>
              <a:path h="870918" w="870918">
                <a:moveTo>
                  <a:pt x="0" y="0"/>
                </a:moveTo>
                <a:lnTo>
                  <a:pt x="870918" y="0"/>
                </a:lnTo>
                <a:lnTo>
                  <a:pt x="870918" y="870918"/>
                </a:lnTo>
                <a:lnTo>
                  <a:pt x="0" y="87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52324" y="239543"/>
            <a:ext cx="7179071" cy="5599973"/>
          </a:xfrm>
          <a:custGeom>
            <a:avLst/>
            <a:gdLst/>
            <a:ahLst/>
            <a:cxnLst/>
            <a:rect r="r" b="b" t="t" l="l"/>
            <a:pathLst>
              <a:path h="5599973" w="7179071">
                <a:moveTo>
                  <a:pt x="0" y="0"/>
                </a:moveTo>
                <a:lnTo>
                  <a:pt x="7179071" y="0"/>
                </a:lnTo>
                <a:lnTo>
                  <a:pt x="7179071" y="5599973"/>
                </a:lnTo>
                <a:lnTo>
                  <a:pt x="0" y="5599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40" r="0" b="-24757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223505" y="814527"/>
            <a:ext cx="8600336" cy="2447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9"/>
              </a:lnSpc>
            </a:pPr>
            <a:r>
              <a:rPr lang="en-US" sz="7299" spc="-656">
                <a:solidFill>
                  <a:srgbClr val="15342D"/>
                </a:solidFill>
                <a:latin typeface="Arial"/>
                <a:ea typeface="Arial"/>
                <a:cs typeface="Arial"/>
                <a:sym typeface="Arial"/>
              </a:rPr>
              <a:t>AI-Powered Solutions for Sustainable Water Governance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1219" y="7261595"/>
            <a:ext cx="4336139" cy="1290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799" spc="-125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The water sector generates immense data (climate, consumption, infrastructure health, etc.). AI is crucial for processing this complexity and extracting actionable insights.</a:t>
            </a:r>
          </a:p>
          <a:p>
            <a:pPr algn="l">
              <a:lnSpc>
                <a:spcPts val="208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369451" y="6535398"/>
            <a:ext cx="4210781" cy="300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9"/>
              </a:lnSpc>
            </a:pPr>
            <a:r>
              <a:rPr lang="en-US" sz="1899" spc="-132" b="true">
                <a:solidFill>
                  <a:srgbClr val="DAE1DE"/>
                </a:solidFill>
                <a:latin typeface="Arial Bold"/>
                <a:ea typeface="Arial Bold"/>
                <a:cs typeface="Arial Bold"/>
                <a:sym typeface="Arial Bold"/>
              </a:rPr>
              <a:t>Data-Driven Decisions: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97358" y="7261595"/>
            <a:ext cx="4397065" cy="227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1980"/>
              </a:lnSpc>
              <a:buFont typeface="Arial"/>
              <a:buChar char="•"/>
            </a:pPr>
            <a:r>
              <a:rPr lang="en-US" sz="1800" spc="-126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Predict Future Scenarios: Anticipate water deficits for proactive national planning and resource allocation.</a:t>
            </a:r>
          </a:p>
          <a:p>
            <a:pPr algn="l" marL="388620" indent="-194310" lvl="1">
              <a:lnSpc>
                <a:spcPts val="1980"/>
              </a:lnSpc>
              <a:buFont typeface="Arial"/>
              <a:buChar char="•"/>
            </a:pPr>
            <a:r>
              <a:rPr lang="en-US" sz="1800" spc="-126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Detect Inefficiencies &amp; Waste: Identify anomalies like leaks in real-time and optimize water usage.</a:t>
            </a:r>
          </a:p>
          <a:p>
            <a:pPr algn="l" marL="388620" indent="-194310" lvl="1">
              <a:lnSpc>
                <a:spcPts val="1980"/>
              </a:lnSpc>
              <a:buFont typeface="Arial"/>
              <a:buChar char="•"/>
            </a:pPr>
            <a:r>
              <a:rPr lang="en-US" sz="1800" spc="-126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Support Informed Governance: Enable evidence-based policy-making for better water management.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90500" y="6406810"/>
            <a:ext cx="4210781" cy="55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9"/>
              </a:lnSpc>
            </a:pPr>
            <a:r>
              <a:rPr lang="en-US" sz="1899" spc="-132" b="true">
                <a:solidFill>
                  <a:srgbClr val="DAE1DE"/>
                </a:solidFill>
                <a:latin typeface="Arial Bold"/>
                <a:ea typeface="Arial Bold"/>
                <a:cs typeface="Arial Bold"/>
                <a:sym typeface="Arial Bold"/>
              </a:rPr>
              <a:t>AI's Transformative Capabilities: Artificial Intelligence provides the tools to: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41391" y="6535398"/>
            <a:ext cx="4209685" cy="300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9"/>
              </a:lnSpc>
            </a:pPr>
            <a:r>
              <a:rPr lang="en-US" sz="1899" spc="-132" b="true">
                <a:solidFill>
                  <a:srgbClr val="DAE1DE"/>
                </a:solidFill>
                <a:latin typeface="Arial Bold"/>
                <a:ea typeface="Arial Bold"/>
                <a:cs typeface="Arial Bold"/>
                <a:sym typeface="Arial Bold"/>
              </a:rPr>
              <a:t>Achieving ESG Goals: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53550" y="7261595"/>
            <a:ext cx="3747474" cy="202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1979"/>
              </a:lnSpc>
              <a:buFont typeface="Arial"/>
              <a:buChar char="•"/>
            </a:pPr>
            <a:r>
              <a:rPr lang="en-US" sz="1799" spc="-125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Annual Water Deficit Prediction: To enhance strategic planning and contribute to Good Governance (G) in water resource management.</a:t>
            </a:r>
          </a:p>
          <a:p>
            <a:pPr algn="l" marL="388618" indent="-194309" lvl="1">
              <a:lnSpc>
                <a:spcPts val="1979"/>
              </a:lnSpc>
              <a:buFont typeface="Arial"/>
              <a:buChar char="•"/>
            </a:pPr>
            <a:r>
              <a:rPr lang="en-US" sz="1799" spc="-125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Smart Water Meter Leak Detection: To minimize immediate water loss, directly impacting Environmental (E) sustainability and resource efficiency.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53550" y="6406810"/>
            <a:ext cx="4210781" cy="55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9"/>
              </a:lnSpc>
            </a:pPr>
            <a:r>
              <a:rPr lang="en-US" sz="1899" spc="-132" b="true">
                <a:solidFill>
                  <a:srgbClr val="DAE1DE"/>
                </a:solidFill>
                <a:latin typeface="Arial Bold"/>
                <a:ea typeface="Arial Bold"/>
                <a:cs typeface="Arial Bold"/>
                <a:sym typeface="Arial Bold"/>
              </a:rPr>
              <a:t>Our Project's Two Pillars: We apply Machine Learning to specifically address: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358037" y="7261595"/>
            <a:ext cx="3766347" cy="128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79"/>
              </a:lnSpc>
            </a:pPr>
            <a:r>
              <a:rPr lang="en-US" sz="1799" spc="-125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By building intelligent systems for water management, our project aims to foster environmental protection, improve social well-being through water security, and strengthen governance frameworks.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23505" y="5219700"/>
            <a:ext cx="9451809" cy="52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3999" spc="-359" b="tru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Our Solution:</a:t>
            </a:r>
            <a:r>
              <a:rPr lang="en-US" sz="3999" spc="-359">
                <a:solidFill>
                  <a:srgbClr val="15342D"/>
                </a:solidFill>
                <a:latin typeface="Arial"/>
                <a:ea typeface="Arial"/>
                <a:cs typeface="Arial"/>
                <a:sym typeface="Arial"/>
              </a:rPr>
              <a:t> AI for Smart Water Management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1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93960" y="1028700"/>
            <a:ext cx="7065340" cy="8229600"/>
            <a:chOff x="0" y="0"/>
            <a:chExt cx="1094606" cy="1274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4606" cy="1274980"/>
            </a:xfrm>
            <a:custGeom>
              <a:avLst/>
              <a:gdLst/>
              <a:ahLst/>
              <a:cxnLst/>
              <a:rect r="r" b="b" t="t" l="l"/>
              <a:pathLst>
                <a:path h="1274980" w="1094606">
                  <a:moveTo>
                    <a:pt x="0" y="0"/>
                  </a:moveTo>
                  <a:lnTo>
                    <a:pt x="1094606" y="0"/>
                  </a:lnTo>
                  <a:lnTo>
                    <a:pt x="1094606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8239" t="0" r="-823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931349" y="8623439"/>
            <a:ext cx="634861" cy="634861"/>
          </a:xfrm>
          <a:custGeom>
            <a:avLst/>
            <a:gdLst/>
            <a:ahLst/>
            <a:cxnLst/>
            <a:rect r="r" b="b" t="t" l="l"/>
            <a:pathLst>
              <a:path h="634861" w="634861">
                <a:moveTo>
                  <a:pt x="0" y="0"/>
                </a:moveTo>
                <a:lnTo>
                  <a:pt x="634861" y="0"/>
                </a:lnTo>
                <a:lnTo>
                  <a:pt x="634861" y="634861"/>
                </a:lnTo>
                <a:lnTo>
                  <a:pt x="0" y="634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78708"/>
            <a:ext cx="8115300" cy="168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5000" spc="-130" b="tru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Model 1: Forecasting Jordan's Annual Water Deficit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57533"/>
            <a:ext cx="3106153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2099" spc="-146" b="tru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Strategic Importance: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4251" y="4979686"/>
            <a:ext cx="8117739" cy="1930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61" indent="-151130" lvl="1">
              <a:lnSpc>
                <a:spcPts val="1932"/>
              </a:lnSpc>
              <a:buFont typeface="Arial"/>
              <a:buChar char="•"/>
            </a:pPr>
            <a:r>
              <a:rPr lang="en-US" b="true" sz="1400" spc="103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Proactive Planning: Shifts from reactive crisis management to forward-looking resource allocation.</a:t>
            </a:r>
          </a:p>
          <a:p>
            <a:pPr algn="l" marL="302261" indent="-151130" lvl="1">
              <a:lnSpc>
                <a:spcPts val="1932"/>
              </a:lnSpc>
              <a:buFont typeface="Arial"/>
              <a:buChar char="•"/>
            </a:pPr>
            <a:r>
              <a:rPr lang="en-US" b="true" sz="1400" spc="103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Informed Policy-Making: Provides essential data for government and water authorities to plan investments in new water sources (e.g., desalination, dams), adjust agricultural policies, or implement demand-management strategies.</a:t>
            </a:r>
          </a:p>
          <a:p>
            <a:pPr algn="l" marL="302261" indent="-151130" lvl="1">
              <a:lnSpc>
                <a:spcPts val="1932"/>
              </a:lnSpc>
              <a:buFont typeface="Arial"/>
              <a:buChar char="•"/>
            </a:pPr>
            <a:r>
              <a:rPr lang="en-US" b="true" sz="1400" spc="103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Resource Allocation: Helps optimize the distribution of available water resources across different sectors (domestic, agriculture, industry).</a:t>
            </a:r>
          </a:p>
          <a:p>
            <a:pPr algn="l">
              <a:lnSpc>
                <a:spcPts val="193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14578" y="7729236"/>
            <a:ext cx="7212720" cy="76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b="true" sz="1400" spc="10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Directly supports Good Governance (G) by enabling data-driven decision-making and contributes to Environmental (E) sustainability by forecasting resource needs.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4548" y="3623359"/>
            <a:ext cx="7911108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15342D"/>
                </a:solidFill>
                <a:latin typeface="Canva Sans"/>
                <a:ea typeface="Canva Sans"/>
                <a:cs typeface="Canva Sans"/>
                <a:sym typeface="Canva Sans"/>
              </a:rPr>
              <a:t>Purpose: This mo</a:t>
            </a:r>
            <a:r>
              <a:rPr lang="en-US" sz="1300">
                <a:solidFill>
                  <a:srgbClr val="15342D"/>
                </a:solidFill>
                <a:latin typeface="Canva Sans"/>
                <a:ea typeface="Canva Sans"/>
                <a:cs typeface="Canva Sans"/>
                <a:sym typeface="Canva Sans"/>
              </a:rPr>
              <a:t>del aims to accurately predict the total water deficit for Jordan on an annual basis.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4548" y="7283466"/>
            <a:ext cx="3106153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9"/>
              </a:lnSpc>
              <a:spcBef>
                <a:spcPct val="0"/>
              </a:spcBef>
            </a:pPr>
            <a:r>
              <a:rPr lang="en-US" b="true" sz="2099" spc="-146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Contribution to ESG: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1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22740" y="866943"/>
            <a:ext cx="15073646" cy="67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4"/>
              </a:lnSpc>
            </a:pPr>
            <a:r>
              <a:rPr lang="en-US" sz="5055" spc="-80" b="tru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Model 1 in Detail: Methodology &amp; Performance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876048" y="905660"/>
            <a:ext cx="669433" cy="669433"/>
          </a:xfrm>
          <a:custGeom>
            <a:avLst/>
            <a:gdLst/>
            <a:ahLst/>
            <a:cxnLst/>
            <a:rect r="r" b="b" t="t" l="l"/>
            <a:pathLst>
              <a:path h="669433" w="669433">
                <a:moveTo>
                  <a:pt x="0" y="0"/>
                </a:moveTo>
                <a:lnTo>
                  <a:pt x="669433" y="0"/>
                </a:lnTo>
                <a:lnTo>
                  <a:pt x="669433" y="669433"/>
                </a:lnTo>
                <a:lnTo>
                  <a:pt x="0" y="669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3801" y="3420268"/>
            <a:ext cx="9120716" cy="6840537"/>
          </a:xfrm>
          <a:custGeom>
            <a:avLst/>
            <a:gdLst/>
            <a:ahLst/>
            <a:cxnLst/>
            <a:rect r="r" b="b" t="t" l="l"/>
            <a:pathLst>
              <a:path h="6840537" w="9120716">
                <a:moveTo>
                  <a:pt x="0" y="0"/>
                </a:moveTo>
                <a:lnTo>
                  <a:pt x="9120715" y="0"/>
                </a:lnTo>
                <a:lnTo>
                  <a:pt x="9120715" y="6840537"/>
                </a:lnTo>
                <a:lnTo>
                  <a:pt x="0" y="6840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2044" y="3055017"/>
            <a:ext cx="7463635" cy="183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6818" indent="-148409" lvl="1">
              <a:lnSpc>
                <a:spcPts val="1306"/>
              </a:lnSpc>
              <a:buFont typeface="Arial"/>
              <a:buChar char="•"/>
            </a:pPr>
            <a:r>
              <a:rPr lang="en-US" b="true" sz="1374" spc="35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Data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In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pu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ts: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We utilize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d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hist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or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ical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d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ta fro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m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2000-2023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,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nc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l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uding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W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er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P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odu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c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tiv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ty,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Wat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er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tre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ss,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Fres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h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w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Wi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hd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wal,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Annua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l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R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infall,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Gr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u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dwa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ter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Use, No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-R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ven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ue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W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er,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and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he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l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v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w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er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indic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or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s.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(Y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ou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c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li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 s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om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 o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f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th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m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ai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 one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yo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u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j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u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pr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vide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d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whe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 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sked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b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ut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co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l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um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ns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us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ed).</a:t>
            </a:r>
          </a:p>
          <a:p>
            <a:pPr algn="l" marL="296818" indent="-148409" lvl="1">
              <a:lnSpc>
                <a:spcPts val="1306"/>
              </a:lnSpc>
              <a:buFont typeface="Arial"/>
              <a:buChar char="•"/>
            </a:pP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Mac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hine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Le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ar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ning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Mod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l: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 L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in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ear Regre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ssi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on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m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odel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w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mployed,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a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fu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d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ame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al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y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et po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w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er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f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u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l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l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gor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h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m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for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p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edi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c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ing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con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tinuous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v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al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u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es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b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d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on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inp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u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fea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ures.</a:t>
            </a:r>
          </a:p>
          <a:p>
            <a:pPr algn="l" marL="296818" indent="-148409" lvl="1">
              <a:lnSpc>
                <a:spcPts val="1306"/>
              </a:lnSpc>
              <a:buFont typeface="Arial"/>
              <a:buChar char="•"/>
            </a:pP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Tr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ining &amp; Pred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c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ti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on: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Th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mode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l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w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as 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ai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ned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pas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da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l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rn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h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 c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omp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l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ex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rel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tionsh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p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b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we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en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h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ese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va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ri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ab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l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 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nd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he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Ann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u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al Wate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 De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f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ci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,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en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abling i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pr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di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ct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fu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ture 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d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fici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v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lues</a:t>
            </a:r>
            <a:r>
              <a:rPr lang="en-US" b="true" sz="1374" spc="35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.</a:t>
            </a:r>
          </a:p>
          <a:p>
            <a:pPr algn="l" marL="0" indent="0" lvl="0">
              <a:lnSpc>
                <a:spcPts val="130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37479" y="8308042"/>
            <a:ext cx="355392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In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sight: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5372" y="5584692"/>
            <a:ext cx="8275296" cy="2361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86"/>
              </a:lnSpc>
              <a:spcBef>
                <a:spcPct val="0"/>
              </a:spcBef>
            </a:pPr>
            <a:r>
              <a:rPr lang="en-US" b="true" sz="1774" spc="46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Key Metrics:</a:t>
            </a:r>
          </a:p>
          <a:p>
            <a:pPr algn="l" marL="0" indent="0" lvl="0">
              <a:lnSpc>
                <a:spcPts val="1686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1686"/>
              </a:lnSpc>
              <a:spcBef>
                <a:spcPct val="0"/>
              </a:spcBef>
            </a:pPr>
            <a:r>
              <a:rPr lang="en-US" b="true" sz="1774" spc="46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R-squared (R2) Score:</a:t>
            </a:r>
            <a:r>
              <a:rPr lang="en-US" sz="1774" spc="46" strike="noStrike" u="none">
                <a:solidFill>
                  <a:srgbClr val="1534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74" spc="46" strike="noStrike" u="none">
                <a:solidFill>
                  <a:srgbClr val="15342D"/>
                </a:solidFill>
                <a:latin typeface="Arial"/>
                <a:ea typeface="Arial"/>
                <a:cs typeface="Arial"/>
                <a:sym typeface="Arial"/>
              </a:rPr>
              <a:t>1.0000 (100% Explanatory Power) - This indicates a perfect fit to the data, meaning the model accurately explains all the variance in the annual water deficit based on the input features.</a:t>
            </a:r>
          </a:p>
          <a:p>
            <a:pPr algn="l" marL="0" indent="0" lvl="0">
              <a:lnSpc>
                <a:spcPts val="1686"/>
              </a:lnSpc>
              <a:spcBef>
                <a:spcPct val="0"/>
              </a:spcBef>
            </a:pPr>
            <a:r>
              <a:rPr lang="en-US" b="true" sz="1774" spc="46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Mean Absolute Error (MAE):</a:t>
            </a:r>
            <a:r>
              <a:rPr lang="en-US" sz="1774" spc="46" strike="noStrike" u="none">
                <a:solidFill>
                  <a:srgbClr val="15342D"/>
                </a:solidFill>
                <a:latin typeface="Arial"/>
                <a:ea typeface="Arial"/>
                <a:cs typeface="Arial"/>
                <a:sym typeface="Arial"/>
              </a:rPr>
              <a:t> 0.0000 - The average absolute difference between predicted and actual values is zero, showcasing exceptional precision.</a:t>
            </a:r>
          </a:p>
          <a:p>
            <a:pPr algn="l" marL="0" indent="0" lvl="0">
              <a:lnSpc>
                <a:spcPts val="1686"/>
              </a:lnSpc>
              <a:spcBef>
                <a:spcPct val="0"/>
              </a:spcBef>
            </a:pPr>
            <a:r>
              <a:rPr lang="en-US" b="true" sz="1774" spc="46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Root Mean Squared Error (RMSE):</a:t>
            </a:r>
            <a:r>
              <a:rPr lang="en-US" sz="1774" spc="46" strike="noStrike" u="none">
                <a:solidFill>
                  <a:srgbClr val="15342D"/>
                </a:solidFill>
                <a:latin typeface="Arial"/>
                <a:ea typeface="Arial"/>
                <a:cs typeface="Arial"/>
                <a:sym typeface="Arial"/>
              </a:rPr>
              <a:t> 0.0000 - Also zero, reinforcing the model's high accuracy in predicting the deficit values.</a:t>
            </a:r>
          </a:p>
          <a:p>
            <a:pPr algn="l" marL="0" indent="0" lvl="0">
              <a:lnSpc>
                <a:spcPts val="168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37479" y="2416842"/>
            <a:ext cx="536721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How it Works (Methodology):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2044" y="4936992"/>
            <a:ext cx="622052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3000" spc="-48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M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del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Perf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or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mance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(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su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l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ts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):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5372" y="9061850"/>
            <a:ext cx="6653575" cy="40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96"/>
              </a:lnSpc>
              <a:spcBef>
                <a:spcPct val="0"/>
              </a:spcBef>
            </a:pP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This model provides a highly reliable tool for long-term forecasting, crucial for Jordan's water security.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1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553124"/>
            <a:chOff x="0" y="0"/>
            <a:chExt cx="4816593" cy="17259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725926"/>
            </a:xfrm>
            <a:custGeom>
              <a:avLst/>
              <a:gdLst/>
              <a:ahLst/>
              <a:cxnLst/>
              <a:rect r="r" b="b" t="t" l="l"/>
              <a:pathLst>
                <a:path h="17259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25926"/>
                  </a:lnTo>
                  <a:lnTo>
                    <a:pt x="0" y="1725926"/>
                  </a:lnTo>
                  <a:close/>
                </a:path>
              </a:pathLst>
            </a:custGeom>
            <a:solidFill>
              <a:srgbClr val="1534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1744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259300" y="5638818"/>
            <a:ext cx="715347" cy="715347"/>
          </a:xfrm>
          <a:custGeom>
            <a:avLst/>
            <a:gdLst/>
            <a:ahLst/>
            <a:cxnLst/>
            <a:rect r="r" b="b" t="t" l="l"/>
            <a:pathLst>
              <a:path h="715347" w="715347">
                <a:moveTo>
                  <a:pt x="0" y="0"/>
                </a:moveTo>
                <a:lnTo>
                  <a:pt x="715347" y="0"/>
                </a:lnTo>
                <a:lnTo>
                  <a:pt x="715347" y="715347"/>
                </a:lnTo>
                <a:lnTo>
                  <a:pt x="0" y="7153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83541" y="159996"/>
            <a:ext cx="6716860" cy="6770192"/>
          </a:xfrm>
          <a:custGeom>
            <a:avLst/>
            <a:gdLst/>
            <a:ahLst/>
            <a:cxnLst/>
            <a:rect r="r" b="b" t="t" l="l"/>
            <a:pathLst>
              <a:path h="6770192" w="6716860">
                <a:moveTo>
                  <a:pt x="0" y="0"/>
                </a:moveTo>
                <a:lnTo>
                  <a:pt x="6716859" y="0"/>
                </a:lnTo>
                <a:lnTo>
                  <a:pt x="6716859" y="6770192"/>
                </a:lnTo>
                <a:lnTo>
                  <a:pt x="0" y="6770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7" t="0" r="-39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4373" y="512045"/>
            <a:ext cx="11251441" cy="479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7"/>
              </a:lnSpc>
            </a:pPr>
            <a:r>
              <a:rPr lang="en-US" sz="9439" spc="302" b="true">
                <a:solidFill>
                  <a:srgbClr val="DAE1DE"/>
                </a:solidFill>
                <a:latin typeface="Arial Bold"/>
                <a:ea typeface="Arial Bold"/>
                <a:cs typeface="Arial Bold"/>
                <a:sym typeface="Arial Bold"/>
              </a:rPr>
              <a:t>Model 2: Combating Water Waste with Smart Meter AI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830042"/>
            <a:ext cx="3795356" cy="1909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5"/>
              </a:lnSpc>
            </a:pPr>
            <a:r>
              <a:rPr lang="en-US" sz="1899" spc="-79">
                <a:solidFill>
                  <a:srgbClr val="15342D"/>
                </a:solidFill>
                <a:latin typeface="Arial"/>
                <a:ea typeface="Arial"/>
                <a:cs typeface="Arial"/>
                <a:sym typeface="Arial"/>
              </a:rPr>
              <a:t> A significant portion of water is lost in distribution networks due to leaks, faulty infrastructure, and inefficient consumer usage. (You can re-emphasize the "Non-Revenue Water" percentage mentioned in your dataset here if you wish).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400849"/>
            <a:ext cx="3493141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 spc="-153" b="tru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The Problem of Water Loss: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75258" y="7400849"/>
            <a:ext cx="3699160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19"/>
              </a:lnSpc>
              <a:spcBef>
                <a:spcPct val="0"/>
              </a:spcBef>
            </a:pPr>
            <a:r>
              <a:rPr lang="en-US" b="true" sz="2199" spc="-15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Smart Meters as Data Sources: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21816" y="7400849"/>
            <a:ext cx="3190926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19"/>
              </a:lnSpc>
              <a:spcBef>
                <a:spcPct val="0"/>
              </a:spcBef>
            </a:pPr>
            <a:r>
              <a:rPr lang="en-US" b="true" sz="2199" spc="-15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AI's Role in Detection: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68374" y="7400849"/>
            <a:ext cx="3190926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19"/>
              </a:lnSpc>
              <a:spcBef>
                <a:spcPct val="0"/>
              </a:spcBef>
            </a:pPr>
            <a:r>
              <a:rPr lang="en-US" b="true" sz="2199" spc="-15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Contribution to ESG: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75258" y="7830042"/>
            <a:ext cx="3190926" cy="1376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  <a:spcBef>
                <a:spcPct val="0"/>
              </a:spcBef>
            </a:pPr>
            <a:r>
              <a:rPr lang="en-US" sz="1899" spc="-79" strike="noStrike" u="none">
                <a:solidFill>
                  <a:srgbClr val="15342D"/>
                </a:solidFill>
                <a:latin typeface="Arial"/>
                <a:ea typeface="Arial"/>
                <a:cs typeface="Arial"/>
                <a:sym typeface="Arial"/>
              </a:rPr>
              <a:t>Modern smart water meters collect real-time, high-frequency data (e.g., hourly consumption), providing a rich source for anomaly detection.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21816" y="7839567"/>
            <a:ext cx="3190926" cy="251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799" spc="-125">
                <a:solidFill>
                  <a:srgbClr val="15342D"/>
                </a:solidFill>
                <a:latin typeface="Arial"/>
                <a:ea typeface="Arial"/>
                <a:cs typeface="Arial"/>
                <a:sym typeface="Arial"/>
              </a:rPr>
              <a:t> Instead of relying on manual inspections or consumer reports, AI can analyze smart meter data to:</a:t>
            </a:r>
          </a:p>
          <a:p>
            <a:pPr algn="l" marL="388618" indent="-194309" lvl="1">
              <a:lnSpc>
                <a:spcPts val="1979"/>
              </a:lnSpc>
              <a:buFont typeface="Arial"/>
              <a:buChar char="•"/>
            </a:pPr>
            <a:r>
              <a:rPr lang="en-US" sz="1799" spc="-125">
                <a:solidFill>
                  <a:srgbClr val="15342D"/>
                </a:solidFill>
                <a:latin typeface="Arial"/>
                <a:ea typeface="Arial"/>
                <a:cs typeface="Arial"/>
                <a:sym typeface="Arial"/>
              </a:rPr>
              <a:t>Identify unusual consumption patterns.</a:t>
            </a:r>
          </a:p>
          <a:p>
            <a:pPr algn="l" marL="388618" indent="-194309" lvl="1">
              <a:lnSpc>
                <a:spcPts val="1979"/>
              </a:lnSpc>
              <a:buFont typeface="Arial"/>
              <a:buChar char="•"/>
            </a:pPr>
            <a:r>
              <a:rPr lang="en-US" sz="1799" spc="-125">
                <a:solidFill>
                  <a:srgbClr val="15342D"/>
                </a:solidFill>
                <a:latin typeface="Arial"/>
                <a:ea typeface="Arial"/>
                <a:cs typeface="Arial"/>
                <a:sym typeface="Arial"/>
              </a:rPr>
              <a:t>Pinpoint potential leaks quickly and accurately.</a:t>
            </a:r>
          </a:p>
          <a:p>
            <a:pPr algn="l" marL="388618" indent="-194309" lvl="1">
              <a:lnSpc>
                <a:spcPts val="1979"/>
              </a:lnSpc>
              <a:buFont typeface="Arial"/>
              <a:buChar char="•"/>
            </a:pPr>
            <a:r>
              <a:rPr lang="en-US" sz="1799" spc="-125">
                <a:solidFill>
                  <a:srgbClr val="15342D"/>
                </a:solidFill>
                <a:latin typeface="Arial"/>
                <a:ea typeface="Arial"/>
                <a:cs typeface="Arial"/>
                <a:sym typeface="Arial"/>
              </a:rPr>
              <a:t>Reduce response times for repairs.</a:t>
            </a:r>
          </a:p>
          <a:p>
            <a:pPr algn="l">
              <a:lnSpc>
                <a:spcPts val="19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4068374" y="7830042"/>
            <a:ext cx="3190926" cy="1909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  <a:spcBef>
                <a:spcPct val="0"/>
              </a:spcBef>
            </a:pPr>
            <a:r>
              <a:rPr lang="en-US" sz="1899" spc="-79" strike="noStrike" u="none">
                <a:solidFill>
                  <a:srgbClr val="15342D"/>
                </a:solidFill>
                <a:latin typeface="Arial"/>
                <a:ea typeface="Arial"/>
                <a:cs typeface="Arial"/>
                <a:sym typeface="Arial"/>
              </a:rPr>
              <a:t>Directly addresses Environmental (E) sustainability by preventing resource wastage and contributes to Social (S) well-being by ensuring more equitable water distribution and reducing costs.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1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1553" y="6040367"/>
            <a:ext cx="715347" cy="715347"/>
          </a:xfrm>
          <a:custGeom>
            <a:avLst/>
            <a:gdLst/>
            <a:ahLst/>
            <a:cxnLst/>
            <a:rect r="r" b="b" t="t" l="l"/>
            <a:pathLst>
              <a:path h="715347" w="715347">
                <a:moveTo>
                  <a:pt x="0" y="0"/>
                </a:moveTo>
                <a:lnTo>
                  <a:pt x="715347" y="0"/>
                </a:lnTo>
                <a:lnTo>
                  <a:pt x="715347" y="715347"/>
                </a:lnTo>
                <a:lnTo>
                  <a:pt x="0" y="7153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29100" y="2568363"/>
            <a:ext cx="6852255" cy="6852255"/>
          </a:xfrm>
          <a:custGeom>
            <a:avLst/>
            <a:gdLst/>
            <a:ahLst/>
            <a:cxnLst/>
            <a:rect r="r" b="b" t="t" l="l"/>
            <a:pathLst>
              <a:path h="6852255" w="6852255">
                <a:moveTo>
                  <a:pt x="0" y="0"/>
                </a:moveTo>
                <a:lnTo>
                  <a:pt x="6852255" y="0"/>
                </a:lnTo>
                <a:lnTo>
                  <a:pt x="6852255" y="6852255"/>
                </a:lnTo>
                <a:lnTo>
                  <a:pt x="0" y="6852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1557" y="697154"/>
            <a:ext cx="11103703" cy="304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8"/>
              </a:lnSpc>
            </a:pPr>
            <a:r>
              <a:rPr lang="en-US" sz="9048" spc="-814" b="tru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Smart Leak Detection: How It Works &amp; Its Impact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1557" y="4387562"/>
            <a:ext cx="8711814" cy="284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1587" indent="-180793" lvl="1">
              <a:lnSpc>
                <a:spcPts val="1591"/>
              </a:lnSpc>
              <a:buFont typeface="Arial"/>
              <a:buChar char="•"/>
            </a:pPr>
            <a:r>
              <a:rPr lang="en-US" b="true" sz="1674" spc="43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Continuous Data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Mon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oring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: The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sys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te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m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cont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nuou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ly c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ollec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ts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nd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ana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lyzes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high-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fr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eque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ncy water co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ns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u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mp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ti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on da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from sma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rt me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ters (e.g., e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v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ery 15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m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nu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tes or h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ou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rl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y).</a:t>
            </a:r>
          </a:p>
          <a:p>
            <a:pPr algn="l" marL="361587" indent="-180793" lvl="1">
              <a:lnSpc>
                <a:spcPts val="1591"/>
              </a:lnSpc>
              <a:buFont typeface="Arial"/>
              <a:buChar char="•"/>
            </a:pP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An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om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aly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Detect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ion AI: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Machi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ne Lea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rni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g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alg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orith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ms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(e.g., cl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ust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erin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g,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stati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st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ical an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oma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ly detectio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n,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or even sim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ple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rul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-ba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sed syst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ems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tr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ed on historical patt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er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ns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)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ar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tr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ained to learn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"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no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rma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l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"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wa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te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con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sumption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pr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fi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l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f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ind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ividu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al meters or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netw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or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k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segm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ents.</a:t>
            </a:r>
          </a:p>
          <a:p>
            <a:pPr algn="l" marL="361587" indent="-180793" lvl="1">
              <a:lnSpc>
                <a:spcPts val="1591"/>
              </a:lnSpc>
              <a:buFont typeface="Arial"/>
              <a:buChar char="•"/>
            </a:pP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Identi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fyi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ng Deviati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ns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The AI then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fl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ags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y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significant de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vi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ation fr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om th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es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 lea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rn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ed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ormal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patte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ns (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.g.,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c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on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tinuo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us flow whe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a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property sho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ul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d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b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id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le, sudden spike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s,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o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cons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isten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 high usa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ge no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 ma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tching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histo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rical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trends).</a:t>
            </a:r>
          </a:p>
          <a:p>
            <a:pPr algn="l" marL="361587" indent="-180793" lvl="1">
              <a:lnSpc>
                <a:spcPts val="1591"/>
              </a:lnSpc>
              <a:buFont typeface="Arial"/>
              <a:buChar char="•"/>
            </a:pP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Alert Ge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ne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ration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: W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h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en an anomaly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is dete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ct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ed, the system genera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es an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imme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d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ia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te alert,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pot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entia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lly inc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l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ud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ing the locat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on 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an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d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sever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ity, f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 rapid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int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erventi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on by wa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ter au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thoriti</a:t>
            </a:r>
            <a:r>
              <a:rPr lang="en-US" b="true" sz="1674" spc="43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es.</a:t>
            </a:r>
          </a:p>
          <a:p>
            <a:pPr algn="l" marL="0" indent="0" lvl="0">
              <a:lnSpc>
                <a:spcPts val="159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61557" y="7953959"/>
            <a:ext cx="8853112" cy="166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9997" indent="-169999" lvl="1">
              <a:lnSpc>
                <a:spcPts val="149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74" spc="40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Rapid L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ak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Id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if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ica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ti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Shift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from days/weeks to hours/minutes for leak detection.</a:t>
            </a:r>
          </a:p>
          <a:p>
            <a:pPr algn="l" marL="339997" indent="-169999" lvl="1">
              <a:lnSpc>
                <a:spcPts val="149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Significant Water Loss Reduction: Expected reduction in Non-Revenue Water (NRW) by identifying leaks proactively. (You can quantify this with a potential percentage, e.g., "potentially reducing NRW by 10-15% in pilot areas").</a:t>
            </a:r>
          </a:p>
          <a:p>
            <a:pPr algn="l" marL="339997" indent="-169999" lvl="1">
              <a:lnSpc>
                <a:spcPts val="149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C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o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 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Savings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Lower operational costs for utilities (less water treated and pumped needlessly) and reduced water bills for consumers.</a:t>
            </a:r>
          </a:p>
          <a:p>
            <a:pPr algn="l" marL="339997" indent="-169999" lvl="1">
              <a:lnSpc>
                <a:spcPts val="149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Enh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an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ced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W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t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er S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ecurity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  <a:r>
              <a:rPr lang="en-US" b="true" sz="1574" spc="40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By conserving existing resources, the system directly contributes to better resource management and overall water sustainability.</a:t>
            </a:r>
          </a:p>
          <a:p>
            <a:pPr algn="l" marL="0" indent="0" lvl="0">
              <a:lnSpc>
                <a:spcPts val="1496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61557" y="3880228"/>
            <a:ext cx="536721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How it Works (Methodology):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1557" y="7364912"/>
            <a:ext cx="753748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3000" spc="-48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Anticipat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d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Im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p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ct (Co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nce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ptual</a:t>
            </a:r>
            <a:r>
              <a:rPr lang="en-US" b="true" sz="3000" spc="-4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 Results):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1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107147"/>
            <a:ext cx="18288000" cy="3179853"/>
            <a:chOff x="0" y="0"/>
            <a:chExt cx="4816593" cy="8374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37492"/>
            </a:xfrm>
            <a:custGeom>
              <a:avLst/>
              <a:gdLst/>
              <a:ahLst/>
              <a:cxnLst/>
              <a:rect r="r" b="b" t="t" l="l"/>
              <a:pathLst>
                <a:path h="83749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37492"/>
                  </a:lnTo>
                  <a:lnTo>
                    <a:pt x="0" y="837492"/>
                  </a:lnTo>
                  <a:close/>
                </a:path>
              </a:pathLst>
            </a:custGeom>
            <a:solidFill>
              <a:srgbClr val="1534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856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812339" y="7693981"/>
            <a:ext cx="4249303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9"/>
              </a:lnSpc>
              <a:spcBef>
                <a:spcPct val="0"/>
              </a:spcBef>
            </a:pPr>
            <a:r>
              <a:rPr lang="en-US" b="true" sz="2299" spc="-160" strike="noStrike" u="none">
                <a:solidFill>
                  <a:srgbClr val="DAE1DE"/>
                </a:solidFill>
                <a:latin typeface="Arial Bold"/>
                <a:ea typeface="Arial Bold"/>
                <a:cs typeface="Arial Bold"/>
                <a:sym typeface="Arial Bold"/>
              </a:rPr>
              <a:t>Reinforcing ESG Goals: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-15552"/>
            <a:ext cx="18288000" cy="4590274"/>
            <a:chOff x="0" y="0"/>
            <a:chExt cx="5988696" cy="15031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88696" cy="1503158"/>
            </a:xfrm>
            <a:custGeom>
              <a:avLst/>
              <a:gdLst/>
              <a:ahLst/>
              <a:cxnLst/>
              <a:rect r="r" b="b" t="t" l="l"/>
              <a:pathLst>
                <a:path h="1503158" w="5988696">
                  <a:moveTo>
                    <a:pt x="0" y="0"/>
                  </a:moveTo>
                  <a:lnTo>
                    <a:pt x="5988696" y="0"/>
                  </a:lnTo>
                  <a:lnTo>
                    <a:pt x="5988696" y="1503158"/>
                  </a:lnTo>
                  <a:lnTo>
                    <a:pt x="0" y="1503158"/>
                  </a:lnTo>
                  <a:close/>
                </a:path>
              </a:pathLst>
            </a:custGeom>
            <a:blipFill>
              <a:blip r:embed="rId2"/>
              <a:stretch>
                <a:fillRect l="0" t="-82719" r="0" b="-8271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22333" y="313693"/>
            <a:ext cx="13900638" cy="1449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67"/>
              </a:lnSpc>
              <a:spcBef>
                <a:spcPct val="0"/>
              </a:spcBef>
            </a:pPr>
            <a:r>
              <a:rPr lang="en-US" b="true" sz="5439" spc="174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A Holistic Approach: Integrating AI for Water Security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74142" y="2099084"/>
            <a:ext cx="5530394" cy="4543763"/>
            <a:chOff x="0" y="0"/>
            <a:chExt cx="1456565" cy="11967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6565" cy="1196711"/>
            </a:xfrm>
            <a:custGeom>
              <a:avLst/>
              <a:gdLst/>
              <a:ahLst/>
              <a:cxnLst/>
              <a:rect r="r" b="b" t="t" l="l"/>
              <a:pathLst>
                <a:path h="1196711" w="1456565">
                  <a:moveTo>
                    <a:pt x="0" y="0"/>
                  </a:moveTo>
                  <a:lnTo>
                    <a:pt x="1456565" y="0"/>
                  </a:lnTo>
                  <a:lnTo>
                    <a:pt x="1456565" y="1196711"/>
                  </a:lnTo>
                  <a:lnTo>
                    <a:pt x="0" y="1196711"/>
                  </a:lnTo>
                  <a:close/>
                </a:path>
              </a:pathLst>
            </a:custGeom>
            <a:solidFill>
              <a:srgbClr val="15342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456565" cy="12157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543721"/>
            <a:ext cx="4671506" cy="2647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68"/>
              </a:lnSpc>
              <a:spcBef>
                <a:spcPct val="0"/>
              </a:spcBef>
            </a:pPr>
            <a:r>
              <a:rPr lang="en-US" sz="2319" spc="-97" strike="noStrike" u="none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Provides the strategic foresight. It gives authorities the necessary lead time to plan large-scale interventions, secure funding, and develop macro-level policies for the coming year's water needs. It answers: "What's our big water challenge coming up?"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3396" y="2675599"/>
            <a:ext cx="4911885" cy="40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7"/>
              </a:lnSpc>
              <a:spcBef>
                <a:spcPct val="0"/>
              </a:spcBef>
            </a:pPr>
            <a:r>
              <a:rPr lang="en-US" b="true" sz="2821" spc="-251" strike="noStrike" u="none">
                <a:solidFill>
                  <a:srgbClr val="DAE1DE"/>
                </a:solidFill>
                <a:latin typeface="Arial Bold"/>
                <a:ea typeface="Arial Bold"/>
                <a:cs typeface="Arial Bold"/>
                <a:sym typeface="Arial Bold"/>
              </a:rPr>
              <a:t>Model 1 (Annual Deficit Prediction):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12339" y="8259445"/>
            <a:ext cx="9197786" cy="1769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6"/>
              </a:lnSpc>
            </a:pPr>
            <a:r>
              <a:rPr lang="en-US" b="true" sz="2096" spc="54" strike="noStrike" u="none">
                <a:solidFill>
                  <a:srgbClr val="DAE1DE"/>
                </a:solidFill>
                <a:latin typeface="Arial Bold"/>
                <a:ea typeface="Arial Bold"/>
                <a:cs typeface="Arial Bold"/>
                <a:sym typeface="Arial Bold"/>
              </a:rPr>
              <a:t>Environmental (E):</a:t>
            </a:r>
            <a:r>
              <a:rPr lang="en-US" sz="2096" spc="54" strike="noStrike" u="none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 Reduces water loss, conserves natural resources.</a:t>
            </a:r>
          </a:p>
          <a:p>
            <a:pPr algn="l" marL="0" indent="0" lvl="0">
              <a:lnSpc>
                <a:spcPts val="2306"/>
              </a:lnSpc>
            </a:pPr>
            <a:r>
              <a:rPr lang="en-US" b="true" sz="2096" spc="54" strike="noStrike" u="none">
                <a:solidFill>
                  <a:srgbClr val="DAE1DE"/>
                </a:solidFill>
                <a:latin typeface="Arial Bold"/>
                <a:ea typeface="Arial Bold"/>
                <a:cs typeface="Arial Bold"/>
                <a:sym typeface="Arial Bold"/>
              </a:rPr>
              <a:t>Social (S): </a:t>
            </a:r>
            <a:r>
              <a:rPr lang="en-US" sz="2096" spc="54" strike="noStrike" u="none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Improves water access, ensures equitable distribution, supports public health.</a:t>
            </a:r>
          </a:p>
          <a:p>
            <a:pPr algn="l" marL="0" indent="0" lvl="0">
              <a:lnSpc>
                <a:spcPts val="2306"/>
              </a:lnSpc>
            </a:pPr>
            <a:r>
              <a:rPr lang="en-US" b="true" sz="2096" spc="54" strike="noStrike" u="none">
                <a:solidFill>
                  <a:srgbClr val="DAE1DE"/>
                </a:solidFill>
                <a:latin typeface="Arial Bold"/>
                <a:ea typeface="Arial Bold"/>
                <a:cs typeface="Arial Bold"/>
                <a:sym typeface="Arial Bold"/>
              </a:rPr>
              <a:t>Governance (G):</a:t>
            </a:r>
            <a:r>
              <a:rPr lang="en-US" sz="2096" spc="54" strike="noStrike" u="none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 Empowers data-driven policy-making, enhances transparency and accountability in water management.</a:t>
            </a:r>
          </a:p>
          <a:p>
            <a:pPr algn="l" marL="0" indent="0" lvl="0">
              <a:lnSpc>
                <a:spcPts val="2306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2283779" y="2175445"/>
            <a:ext cx="4964478" cy="4467403"/>
            <a:chOff x="0" y="0"/>
            <a:chExt cx="1307517" cy="1176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07517" cy="1176600"/>
            </a:xfrm>
            <a:custGeom>
              <a:avLst/>
              <a:gdLst/>
              <a:ahLst/>
              <a:cxnLst/>
              <a:rect r="r" b="b" t="t" l="l"/>
              <a:pathLst>
                <a:path h="1176600" w="1307517">
                  <a:moveTo>
                    <a:pt x="0" y="0"/>
                  </a:moveTo>
                  <a:lnTo>
                    <a:pt x="1307517" y="0"/>
                  </a:lnTo>
                  <a:lnTo>
                    <a:pt x="1307517" y="1176600"/>
                  </a:lnTo>
                  <a:lnTo>
                    <a:pt x="0" y="1176600"/>
                  </a:lnTo>
                  <a:close/>
                </a:path>
              </a:pathLst>
            </a:custGeom>
            <a:solidFill>
              <a:srgbClr val="15342D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307517" cy="119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588264" y="3462953"/>
            <a:ext cx="4390515" cy="264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68"/>
              </a:lnSpc>
            </a:pPr>
            <a:r>
              <a:rPr lang="en-US" sz="2319" spc="-97" strike="noStrike" u="none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Offers operational efficiency and immediate impact. It identifies and minimizes daily water losses, optimizing the existing infrastructure and conserving precious resources in real-time. It answers: "How do we stop wasting water right now?"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38510" y="2511383"/>
            <a:ext cx="4440269" cy="73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84"/>
              </a:lnSpc>
              <a:spcBef>
                <a:spcPct val="0"/>
              </a:spcBef>
            </a:pPr>
            <a:r>
              <a:rPr lang="en-US" b="true" sz="2839" spc="-252" strike="noStrike" u="none">
                <a:solidFill>
                  <a:srgbClr val="DAE1DE"/>
                </a:solidFill>
                <a:latin typeface="Arial Bold"/>
                <a:ea typeface="Arial Bold"/>
                <a:cs typeface="Arial Bold"/>
                <a:sym typeface="Arial Bold"/>
              </a:rPr>
              <a:t>Model 2 (Smart Meter Leak Detection):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661761" y="2002470"/>
            <a:ext cx="4964478" cy="1527158"/>
            <a:chOff x="0" y="0"/>
            <a:chExt cx="1307517" cy="40221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07517" cy="402214"/>
            </a:xfrm>
            <a:custGeom>
              <a:avLst/>
              <a:gdLst/>
              <a:ahLst/>
              <a:cxnLst/>
              <a:rect r="r" b="b" t="t" l="l"/>
              <a:pathLst>
                <a:path h="402214" w="1307517">
                  <a:moveTo>
                    <a:pt x="0" y="0"/>
                  </a:moveTo>
                  <a:lnTo>
                    <a:pt x="1307517" y="0"/>
                  </a:lnTo>
                  <a:lnTo>
                    <a:pt x="1307517" y="402214"/>
                  </a:lnTo>
                  <a:lnTo>
                    <a:pt x="0" y="402214"/>
                  </a:lnTo>
                  <a:close/>
                </a:path>
              </a:pathLst>
            </a:custGeom>
            <a:solidFill>
              <a:srgbClr val="DAE1D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1307517" cy="421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83396" y="7693981"/>
            <a:ext cx="4553759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9"/>
              </a:lnSpc>
            </a:pPr>
            <a:r>
              <a:rPr lang="en-US" sz="2299" spc="-160" b="true">
                <a:solidFill>
                  <a:srgbClr val="DAE1DE"/>
                </a:solidFill>
                <a:latin typeface="Arial Bold"/>
                <a:ea typeface="Arial Bold"/>
                <a:cs typeface="Arial Bold"/>
                <a:sym typeface="Arial Bold"/>
              </a:rPr>
              <a:t>Comprehensive Water Management: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11196" y="2489789"/>
            <a:ext cx="4621499" cy="59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67"/>
              </a:lnSpc>
            </a:pPr>
            <a:r>
              <a:rPr lang="en-US" b="true" sz="4139" spc="-368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S</a:t>
            </a:r>
            <a:r>
              <a:rPr lang="en-US" b="true" sz="4139" spc="-368" strike="noStrike" u="non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ynergy of Models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6661130" y="7296153"/>
            <a:ext cx="598170" cy="598170"/>
          </a:xfrm>
          <a:custGeom>
            <a:avLst/>
            <a:gdLst/>
            <a:ahLst/>
            <a:cxnLst/>
            <a:rect r="r" b="b" t="t" l="l"/>
            <a:pathLst>
              <a:path h="598170" w="598170">
                <a:moveTo>
                  <a:pt x="0" y="0"/>
                </a:moveTo>
                <a:lnTo>
                  <a:pt x="598170" y="0"/>
                </a:lnTo>
                <a:lnTo>
                  <a:pt x="598170" y="598170"/>
                </a:lnTo>
                <a:lnTo>
                  <a:pt x="0" y="598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83396" y="8249920"/>
            <a:ext cx="7648199" cy="157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53"/>
              </a:lnSpc>
            </a:pPr>
            <a:r>
              <a:rPr lang="en-US" sz="2096" spc="54" strike="noStrike" u="none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Addresses both long-term scarcity (strategic) and short-term waste (operational).</a:t>
            </a:r>
          </a:p>
          <a:p>
            <a:pPr algn="l" marL="0" indent="0" lvl="0">
              <a:lnSpc>
                <a:spcPts val="2453"/>
              </a:lnSpc>
            </a:pPr>
            <a:r>
              <a:rPr lang="en-US" sz="2096" spc="54" strike="noStrike" u="none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Enables proactive and reactive measures.</a:t>
            </a:r>
          </a:p>
          <a:p>
            <a:pPr algn="l" marL="0" indent="0" lvl="0">
              <a:lnSpc>
                <a:spcPts val="2453"/>
              </a:lnSpc>
            </a:pPr>
            <a:r>
              <a:rPr lang="en-US" sz="2096" spc="54" strike="noStrike" u="none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Maximizes the utility of available water resources.</a:t>
            </a:r>
          </a:p>
          <a:p>
            <a:pPr algn="l" marL="0" indent="0" lvl="0">
              <a:lnSpc>
                <a:spcPts val="245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1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58813" y="0"/>
            <a:ext cx="5442917" cy="4116421"/>
            <a:chOff x="0" y="0"/>
            <a:chExt cx="906310" cy="6854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310" cy="685433"/>
            </a:xfrm>
            <a:custGeom>
              <a:avLst/>
              <a:gdLst/>
              <a:ahLst/>
              <a:cxnLst/>
              <a:rect r="r" b="b" t="t" l="l"/>
              <a:pathLst>
                <a:path h="685433" w="906310">
                  <a:moveTo>
                    <a:pt x="0" y="0"/>
                  </a:moveTo>
                  <a:lnTo>
                    <a:pt x="906310" y="0"/>
                  </a:lnTo>
                  <a:lnTo>
                    <a:pt x="906310" y="685433"/>
                  </a:lnTo>
                  <a:lnTo>
                    <a:pt x="0" y="685433"/>
                  </a:lnTo>
                  <a:close/>
                </a:path>
              </a:pathLst>
            </a:custGeom>
            <a:blipFill>
              <a:blip r:embed="rId2"/>
              <a:stretch>
                <a:fillRect l="0" t="-16112" r="0" b="-1611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538425"/>
            <a:ext cx="10427799" cy="7719875"/>
            <a:chOff x="0" y="0"/>
            <a:chExt cx="2746416" cy="20332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46416" cy="2033218"/>
            </a:xfrm>
            <a:custGeom>
              <a:avLst/>
              <a:gdLst/>
              <a:ahLst/>
              <a:cxnLst/>
              <a:rect r="r" b="b" t="t" l="l"/>
              <a:pathLst>
                <a:path h="2033218" w="2746416">
                  <a:moveTo>
                    <a:pt x="0" y="0"/>
                  </a:moveTo>
                  <a:lnTo>
                    <a:pt x="2746416" y="0"/>
                  </a:lnTo>
                  <a:lnTo>
                    <a:pt x="2746416" y="2033218"/>
                  </a:lnTo>
                  <a:lnTo>
                    <a:pt x="0" y="2033218"/>
                  </a:lnTo>
                  <a:close/>
                </a:path>
              </a:pathLst>
            </a:custGeom>
            <a:solidFill>
              <a:srgbClr val="15342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746416" cy="2052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290515" y="1921826"/>
            <a:ext cx="598170" cy="598170"/>
          </a:xfrm>
          <a:custGeom>
            <a:avLst/>
            <a:gdLst/>
            <a:ahLst/>
            <a:cxnLst/>
            <a:rect r="r" b="b" t="t" l="l"/>
            <a:pathLst>
              <a:path h="598170" w="598170">
                <a:moveTo>
                  <a:pt x="0" y="0"/>
                </a:moveTo>
                <a:lnTo>
                  <a:pt x="598170" y="0"/>
                </a:lnTo>
                <a:lnTo>
                  <a:pt x="598170" y="598170"/>
                </a:lnTo>
                <a:lnTo>
                  <a:pt x="0" y="598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9615" y="482600"/>
            <a:ext cx="10766884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5000" spc="-450" b="true">
                <a:solidFill>
                  <a:srgbClr val="15342D"/>
                </a:solidFill>
                <a:latin typeface="Arial Bold"/>
                <a:ea typeface="Arial Bold"/>
                <a:cs typeface="Arial Bold"/>
                <a:sym typeface="Arial Bold"/>
              </a:rPr>
              <a:t>Projected Impact &amp; Future Development: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4675" y="1994507"/>
            <a:ext cx="7987413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599" spc="-181" b="true">
                <a:solidFill>
                  <a:srgbClr val="DAE1DE"/>
                </a:solidFill>
                <a:latin typeface="Arial Bold"/>
                <a:ea typeface="Arial Bold"/>
                <a:cs typeface="Arial Bold"/>
                <a:sym typeface="Arial Bold"/>
              </a:rPr>
              <a:t>Quantifiable Impact (Conceptual, but based on potential):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687255"/>
            <a:ext cx="9348751" cy="253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7" indent="-226693" lvl="1">
              <a:lnSpc>
                <a:spcPts val="3317"/>
              </a:lnSpc>
              <a:buFont typeface="Arial"/>
              <a:buChar char="•"/>
            </a:pPr>
            <a:r>
              <a:rPr lang="en-US" sz="2099" spc="-132" strike="noStrike" u="none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Improved Water Security: By X% (e.g., "15%") through better resource allocation and reduced waste.</a:t>
            </a:r>
          </a:p>
          <a:p>
            <a:pPr algn="l" marL="453387" indent="-226693" lvl="1">
              <a:lnSpc>
                <a:spcPts val="3317"/>
              </a:lnSpc>
              <a:buFont typeface="Arial"/>
              <a:buChar char="•"/>
            </a:pPr>
            <a:r>
              <a:rPr lang="en-US" sz="2099" spc="-132" strike="noStrike" u="none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Cost Savings: Reduced operational costs for water utilities by Y% (e.g., "10%") and lower water bills for consumers.</a:t>
            </a:r>
          </a:p>
          <a:p>
            <a:pPr algn="l" marL="453387" indent="-226693" lvl="1">
              <a:lnSpc>
                <a:spcPts val="3317"/>
              </a:lnSpc>
              <a:buFont typeface="Arial"/>
              <a:buChar char="•"/>
            </a:pPr>
            <a:r>
              <a:rPr lang="en-US" sz="2099" spc="-132" strike="noStrike" u="none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Enhanced Sustainability: Reduced strain on water sources, contributing to long-term ecological balance.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4675" y="5418288"/>
            <a:ext cx="3508654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b="true" sz="2599" spc="-181" strike="noStrike" u="none">
                <a:solidFill>
                  <a:srgbClr val="DAE1DE"/>
                </a:solidFill>
                <a:latin typeface="Arial Bold"/>
                <a:ea typeface="Arial Bold"/>
                <a:cs typeface="Arial Bold"/>
                <a:sym typeface="Arial Bold"/>
              </a:rPr>
              <a:t>Future Development: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4675" y="5965658"/>
            <a:ext cx="9184727" cy="3073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7" indent="-226693" lvl="1">
              <a:lnSpc>
                <a:spcPts val="3065"/>
              </a:lnSpc>
              <a:buFont typeface="Arial"/>
              <a:buChar char="•"/>
            </a:pPr>
            <a:r>
              <a:rPr lang="en-US" sz="2099" spc="-132" strike="noStrike" u="none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Integration with broader city infrastructure: Connecting the AI system to other smart city initiatives (e.g., energy, transportation).</a:t>
            </a:r>
          </a:p>
          <a:p>
            <a:pPr algn="l" marL="453387" indent="-226693" lvl="1">
              <a:lnSpc>
                <a:spcPts val="3065"/>
              </a:lnSpc>
              <a:buFont typeface="Arial"/>
              <a:buChar char="•"/>
            </a:pPr>
            <a:r>
              <a:rPr lang="en-US" sz="2099" spc="-132" strike="noStrike" u="none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Expanding the AI models: Incorporating more data sources (e.g., weather patterns, soil moisture) to improve prediction accuracy and leak detection.</a:t>
            </a:r>
          </a:p>
          <a:p>
            <a:pPr algn="l" marL="453387" indent="-226693" lvl="1">
              <a:lnSpc>
                <a:spcPts val="3065"/>
              </a:lnSpc>
              <a:buFont typeface="Arial"/>
              <a:buChar char="•"/>
            </a:pPr>
            <a:r>
              <a:rPr lang="en-US" sz="2099" spc="-132" strike="noStrike" u="none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Developing a user-friendly platform: Creating an intuitive interface for water authorities and citizens to access real-time data and insights.</a:t>
            </a:r>
          </a:p>
          <a:p>
            <a:pPr algn="l" marL="453387" indent="-226693" lvl="1">
              <a:lnSpc>
                <a:spcPts val="3065"/>
              </a:lnSpc>
              <a:buFont typeface="Arial"/>
              <a:buChar char="•"/>
            </a:pPr>
            <a:r>
              <a:rPr lang="en-US" sz="2099" spc="-132" strike="noStrike" u="none">
                <a:solidFill>
                  <a:srgbClr val="DAE1DE"/>
                </a:solidFill>
                <a:latin typeface="Arial"/>
                <a:ea typeface="Arial"/>
                <a:cs typeface="Arial"/>
                <a:sym typeface="Arial"/>
              </a:rPr>
              <a:t>Predictive Maintenance: Using AI to predict potential infrastructure failures (e.g., pipe bursts) before they occur.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658813" y="6662165"/>
            <a:ext cx="5442917" cy="3624835"/>
            <a:chOff x="0" y="0"/>
            <a:chExt cx="906310" cy="6035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06310" cy="603578"/>
            </a:xfrm>
            <a:custGeom>
              <a:avLst/>
              <a:gdLst/>
              <a:ahLst/>
              <a:cxnLst/>
              <a:rect r="r" b="b" t="t" l="l"/>
              <a:pathLst>
                <a:path h="603578" w="906310">
                  <a:moveTo>
                    <a:pt x="0" y="0"/>
                  </a:moveTo>
                  <a:lnTo>
                    <a:pt x="906310" y="0"/>
                  </a:lnTo>
                  <a:lnTo>
                    <a:pt x="906310" y="603578"/>
                  </a:lnTo>
                  <a:lnTo>
                    <a:pt x="0" y="603578"/>
                  </a:lnTo>
                  <a:close/>
                </a:path>
              </a:pathLst>
            </a:custGeom>
            <a:blipFill>
              <a:blip r:embed="rId5"/>
              <a:stretch>
                <a:fillRect l="0" t="-161729" r="0" b="-5538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DAGpVqwmH44</dc:identifier>
  <dcterms:modified xsi:type="dcterms:W3CDTF">2011-08-01T06:04:30Z</dcterms:modified>
  <cp:revision>1</cp:revision>
  <dc:title>Green and White Modern Sustainable Development Presentation</dc:title>
</cp:coreProperties>
</file>